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Open Sans SemiBold"/>
      <p:regular r:id="rId36"/>
      <p:bold r:id="rId37"/>
      <p:italic r:id="rId38"/>
      <p:boldItalic r:id="rId39"/>
    </p:embeddedFont>
    <p:embeddedFont>
      <p:font typeface="Open Sans Light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regular.fntdata"/><Relationship Id="rId20" Type="http://schemas.openxmlformats.org/officeDocument/2006/relationships/slide" Target="slides/slide16.xml"/><Relationship Id="rId42" Type="http://schemas.openxmlformats.org/officeDocument/2006/relationships/font" Target="fonts/OpenSansLight-italic.fntdata"/><Relationship Id="rId41" Type="http://schemas.openxmlformats.org/officeDocument/2006/relationships/font" Target="fonts/OpenSansLight-bold.fntdata"/><Relationship Id="rId22" Type="http://schemas.openxmlformats.org/officeDocument/2006/relationships/slide" Target="slides/slide18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7.xml"/><Relationship Id="rId43" Type="http://schemas.openxmlformats.org/officeDocument/2006/relationships/font" Target="fonts/OpenSansLight-boldItalic.fntdata"/><Relationship Id="rId24" Type="http://schemas.openxmlformats.org/officeDocument/2006/relationships/slide" Target="slides/slide20.xml"/><Relationship Id="rId46" Type="http://schemas.openxmlformats.org/officeDocument/2006/relationships/font" Target="fonts/OpenSans-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OpenSansSemiBold-bold.fntdata"/><Relationship Id="rId14" Type="http://schemas.openxmlformats.org/officeDocument/2006/relationships/slide" Target="slides/slide10.xml"/><Relationship Id="rId36" Type="http://schemas.openxmlformats.org/officeDocument/2006/relationships/font" Target="fonts/OpenSansSemiBold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Semi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OpenSansSemiBol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17d83987_1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17d83987_1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a489f8e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a489f8e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a489f8ea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a489f8ea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0c571a40c5f775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0c571a40c5f775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de340ba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de340ba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de340ba3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de340ba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de340ba3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de340ba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de340ba3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de340ba3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e03433c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e03433c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e03433c4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e03433c4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e03433c4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e03433c4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489f8ea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a489f8ea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e03433c4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e03433c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de340ba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de340ba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fb83c9bf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fb83c9bf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e03433c4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e03433c4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e03433c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e03433c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fb83c9b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fb83c9b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fb83c9bf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fb83c9bf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fb83c9bf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fb83c9b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fb83c9bf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fb83c9bf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fb83c9b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fb83c9b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a489f8ea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a489f8ea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e03433c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e03433c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e17d83987_1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e17d83987_1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3012e54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3012e54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2fe5e7f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2fe5e7f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e03433c4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e03433c4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a489f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a489f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a489f8e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a489f8e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a489f8e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a489f8e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st slide">
  <p:cSld name="First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2943625"/>
            <a:ext cx="9144000" cy="21999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l" dist="12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7106" y="4351410"/>
            <a:ext cx="2476891" cy="792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385800" y="3059026"/>
            <a:ext cx="83724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SemiBold"/>
              <a:buNone/>
              <a:defRPr i="0" sz="30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385775" y="3829175"/>
            <a:ext cx="60960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on slide with title and text">
  <p:cSld name="Common slide with title and 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Open Sans SemiBold"/>
              <a:buNone/>
              <a:defRPr i="0" sz="2800" u="none" cap="none" strike="noStrik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i="0" sz="14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4774350" y="4738300"/>
            <a:ext cx="327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AGLA1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slide">
  <p:cSld name="Sub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i="0" sz="3000" u="none" cap="none" strike="noStrik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on slide with title">
  <p:cSld name="Common slide with 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5149771" y="3920677"/>
            <a:ext cx="4311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i="0" sz="3000" u="none" cap="none" strike="noStrik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" name="Google Shape;33;p5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i="0" sz="14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4774350" y="4738300"/>
            <a:ext cx="327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AGLA1</a:t>
            </a: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on slide">
  <p:cSld name="Common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i="0" sz="14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4774350" y="4738300"/>
            <a:ext cx="327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AGLA1</a:t>
            </a: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for videos" showMasterSp="0">
  <p:cSld name="Slide for vide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i="0" lang="ru" sz="1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i="0" sz="14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4774350" y="4738300"/>
            <a:ext cx="327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AGLA1</a:t>
            </a:r>
            <a:endParaRPr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 slide">
  <p:cSld name="Last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94558" y="2725862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2522220" y="2709848"/>
            <a:ext cx="272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o.bulichev@innopolis.ru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558" y="3038007"/>
            <a:ext cx="289560" cy="2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/>
        </p:nvSpPr>
        <p:spPr>
          <a:xfrm>
            <a:off x="2529838" y="3038007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@Lupasic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6944" y="3382538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2529859" y="3362725"/>
            <a:ext cx="407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Room 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105</a:t>
            </a: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(Underground robotics lab)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i="0" sz="3000" u="none" cap="none" strike="noStrik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C6E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8513884" y="181708"/>
            <a:ext cx="351600" cy="3750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89003" l="3045" r="93044" t="5526"/>
          <a:stretch/>
        </p:blipFill>
        <p:spPr>
          <a:xfrm>
            <a:off x="8484587" y="281353"/>
            <a:ext cx="357552" cy="28135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hyperlink" Target="https://en.wikipedia.org/wiki/Bloom%27s_taxonom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adi.sk/d/uZhNSQW637Q3v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eiLF4zRA634" TargetMode="External"/><Relationship Id="rId4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n.wikipedia.org/wiki/Vector_projection" TargetMode="External"/><Relationship Id="rId4" Type="http://schemas.openxmlformats.org/officeDocument/2006/relationships/hyperlink" Target="https://ocw.mit.edu/courses/mathematics/18-06-linear-algebra-spring-2010/video-lectures/lecture-15-projections-onto-subspaces/" TargetMode="External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hyperlink" Target="https://yadi.sk/d/dlSUVwzOlN4SC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385788" y="3151367"/>
            <a:ext cx="8372400" cy="75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Analytical Geometry and Linear Algebra 1</a:t>
            </a:r>
            <a:br>
              <a:rPr lang="ru" sz="2400"/>
            </a:br>
            <a:endParaRPr sz="2400"/>
          </a:p>
        </p:txBody>
      </p:sp>
      <p:sp>
        <p:nvSpPr>
          <p:cNvPr id="61" name="Google Shape;61;p9"/>
          <p:cNvSpPr txBox="1"/>
          <p:nvPr/>
        </p:nvSpPr>
        <p:spPr>
          <a:xfrm>
            <a:off x="385800" y="3717847"/>
            <a:ext cx="55929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Rank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Strategy for efficient exam solving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Open Sans Light"/>
                <a:ea typeface="Open Sans Light"/>
                <a:cs typeface="Open Sans Light"/>
                <a:sym typeface="Open Sans Light"/>
              </a:rPr>
              <a:t>Test 1 solutions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Matrix rank: task 1: answer = 2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38" y="1571625"/>
            <a:ext cx="66389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Matrix rank: task 2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2" y="1206425"/>
            <a:ext cx="8359776" cy="27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Exam / test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24375" y="960475"/>
            <a:ext cx="70329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Preparation before test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Preparation in a day of test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Behavior on exam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Strategy for efficient exam solving</a:t>
            </a:r>
            <a:endParaRPr sz="2800">
              <a:solidFill>
                <a:srgbClr val="1F386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24375" y="960475"/>
            <a:ext cx="7383300" cy="29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Problem: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During exam, spend too much time on finding the solution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Solution: 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Find the right strategy for </a:t>
            </a:r>
            <a:r>
              <a:rPr i="1"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preparation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i="1"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behavior during an exam.</a:t>
            </a:r>
            <a:endParaRPr i="1"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Approx time consument:</a:t>
            </a:r>
            <a:endParaRPr b="1"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Preparation: 3-8 hours in overall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Exam: 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find the idea how to solve — 10 sec - </a:t>
            </a: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min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 it — </a:t>
            </a: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ru" sz="15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 min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Preparation strategy</a:t>
            </a:r>
            <a:endParaRPr sz="2800">
              <a:solidFill>
                <a:srgbClr val="1F386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424375" y="871650"/>
            <a:ext cx="50661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rabi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Understand the concept of a new topic </a:t>
            </a:r>
            <a:b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ru" sz="15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ru" sz="15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 terms of Bloom’s Taxonomy)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lphaL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Look at slides and videos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lphaL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Play with concept (suggest some ideas and prove it or disprove via computer or hand calculations)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rabi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Take a book (material) with exercises and solutions for it.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lphaL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Look at the task, imagine how to solve it.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lphaL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Check it from solutions. If you sure that your solution is also applicable – check it.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some tasks </a:t>
            </a:r>
            <a:r>
              <a:rPr i="1"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practical skills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are important (find not only an idea, but implement it)!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5459050" y="1016075"/>
            <a:ext cx="3384900" cy="2913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5459050" y="3551675"/>
            <a:ext cx="3384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Wiki page</a:t>
            </a:r>
            <a:endParaRPr b="1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663" y="1074925"/>
            <a:ext cx="3201675" cy="24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>
            <a:hlinkClick r:id="rId4"/>
          </p:cNvPr>
          <p:cNvSpPr/>
          <p:nvPr/>
        </p:nvSpPr>
        <p:spPr>
          <a:xfrm>
            <a:off x="7749950" y="3582000"/>
            <a:ext cx="1094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Behavior on and before exam</a:t>
            </a:r>
            <a:endParaRPr sz="2800">
              <a:solidFill>
                <a:srgbClr val="1F386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424375" y="960475"/>
            <a:ext cx="81207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Before: Prepare your brain (skim the material) and mentality (by self hypnosis techniques) (science russian book </a:t>
            </a:r>
            <a:r>
              <a:rPr lang="ru" sz="1500" u="sng">
                <a:solidFill>
                  <a:srgbClr val="0563C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“Преодолей себя! Психическая подготовка в спорте”</a:t>
            </a: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During an exam: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rabi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Ranking tasks by doing speed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lphaL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Can solve on-a-fly (expect max grade)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lphaL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Easy concept – tough implementation (expect that some computational mistakes can be done)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lphaL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Tough concept (cannot find the solution on-a-fly) (time consuming tasks)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rabi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Solve it in these order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rabi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AutoNum type="arabicPeriod"/>
            </a:pPr>
            <a:r>
              <a:rPr lang="ru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Profit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1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37" y="960426"/>
            <a:ext cx="8052124" cy="34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2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13" y="1229725"/>
            <a:ext cx="7634774" cy="17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3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25" y="1346625"/>
            <a:ext cx="8093376" cy="15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4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49" y="1310650"/>
            <a:ext cx="8026876" cy="12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пары</a:t>
            </a:r>
            <a:endParaRPr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424375" y="960475"/>
            <a:ext cx="6075900" cy="337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В прошлом году тут не давали ранг матрицы, но я перенес, чтобы была выше посещаемость на лабе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5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960425"/>
            <a:ext cx="7884899" cy="49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81" name="Google Shape;181;p29" title="10 способов отмазаться от экзамена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100" y="221525"/>
            <a:ext cx="5813800" cy="43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6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50" y="1175775"/>
            <a:ext cx="7976499" cy="11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7 (1)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5" y="960425"/>
            <a:ext cx="5520025" cy="10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/>
          <p:nvPr/>
        </p:nvSpPr>
        <p:spPr>
          <a:xfrm>
            <a:off x="5817375" y="1352625"/>
            <a:ext cx="2944200" cy="314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12231" l="56337" r="0" t="28653"/>
          <a:stretch/>
        </p:blipFill>
        <p:spPr>
          <a:xfrm>
            <a:off x="5950454" y="1480803"/>
            <a:ext cx="2678139" cy="260613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5817375" y="4086946"/>
            <a:ext cx="2944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Parallelepiped</a:t>
            </a:r>
            <a:endParaRPr b="1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311450" y="2100125"/>
            <a:ext cx="5383800" cy="2400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75" y="2178275"/>
            <a:ext cx="21526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1525" y="2568800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1725" y="2724037"/>
            <a:ext cx="1184075" cy="113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256100" y="4093202"/>
            <a:ext cx="5439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Vertices, edges and faces</a:t>
            </a:r>
            <a:endParaRPr b="1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8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88" y="1094275"/>
            <a:ext cx="7751674" cy="2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424375" y="354175"/>
            <a:ext cx="80010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/>
              <a:t>Projection (1)</a:t>
            </a:r>
            <a:endParaRPr sz="2800"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424375" y="960475"/>
            <a:ext cx="6939300" cy="172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/>
              <a:t>Def:  </a:t>
            </a:r>
            <a:r>
              <a:rPr lang="ru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Projection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/>
              <a:t>Where it can be used:</a:t>
            </a:r>
            <a:endParaRPr b="1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Maps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Blueprints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Fitting algorithms (Least squares)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/>
              <a:t>Reduce matrix dimension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/>
              <a:t>Links: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u="sng">
                <a:solidFill>
                  <a:schemeClr val="hlink"/>
                </a:solidFill>
                <a:hlinkClick r:id="rId4"/>
              </a:rPr>
              <a:t>MIT 15 lecture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01" y="960475"/>
            <a:ext cx="3070849" cy="27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/>
        </p:nvSpPr>
        <p:spPr>
          <a:xfrm>
            <a:off x="2386818" y="1851112"/>
            <a:ext cx="3458400" cy="1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629550" y="1173650"/>
            <a:ext cx="7884900" cy="2928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629550" y="3683001"/>
            <a:ext cx="6602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Proofing 2d case formula (we project “b” </a:t>
            </a: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on</a:t>
            </a: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 “a</a:t>
            </a:r>
            <a:r>
              <a:rPr baseline="-25000" lang="ru"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”) 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65722" l="0" r="3707" t="0"/>
          <a:stretch/>
        </p:blipFill>
        <p:spPr>
          <a:xfrm>
            <a:off x="720404" y="1269006"/>
            <a:ext cx="7703192" cy="241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Projection 2D case from school</a:t>
            </a:r>
            <a:endParaRPr sz="3000">
              <a:solidFill>
                <a:srgbClr val="1F386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/>
          <p:nvPr/>
        </p:nvSpPr>
        <p:spPr>
          <a:xfrm>
            <a:off x="676200" y="1466038"/>
            <a:ext cx="7791600" cy="221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2319300" y="1761963"/>
            <a:ext cx="33378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676200" y="3279063"/>
            <a:ext cx="6372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The same task, but using more general approach (projection matrix)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b="39245" l="0" r="0" t="35871"/>
          <a:stretch/>
        </p:blipFill>
        <p:spPr>
          <a:xfrm>
            <a:off x="750250" y="1630313"/>
            <a:ext cx="7643500" cy="16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2D case, using Projection matrix</a:t>
            </a:r>
            <a:endParaRPr sz="3000">
              <a:solidFill>
                <a:srgbClr val="1F386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F386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/>
          <p:nvPr/>
        </p:nvSpPr>
        <p:spPr>
          <a:xfrm>
            <a:off x="492600" y="1115700"/>
            <a:ext cx="8158800" cy="2912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2355050" y="1783425"/>
            <a:ext cx="33378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492600" y="3629250"/>
            <a:ext cx="6372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The same picture, a = [a</a:t>
            </a:r>
            <a:r>
              <a:rPr baseline="-25000" lang="ru"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 a</a:t>
            </a:r>
            <a:r>
              <a:rPr baseline="-25000" lang="ru">
                <a:latin typeface="Open Sans SemiBold"/>
                <a:ea typeface="Open Sans SemiBold"/>
                <a:cs typeface="Open Sans SemiBold"/>
                <a:sym typeface="Open Sans SemiBold"/>
              </a:rPr>
              <a:t>2</a:t>
            </a:r>
            <a:r>
              <a:rPr lang="ru">
                <a:latin typeface="Open Sans SemiBold"/>
                <a:ea typeface="Open Sans SemiBold"/>
                <a:cs typeface="Open Sans SemiBold"/>
                <a:sym typeface="Open Sans SemiBold"/>
              </a:rPr>
              <a:t>] , P here is general formula for N space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2349" l="-410" r="409" t="62430"/>
          <a:stretch/>
        </p:blipFill>
        <p:spPr>
          <a:xfrm>
            <a:off x="629550" y="1221850"/>
            <a:ext cx="7884900" cy="240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Proj. general case formula + example</a:t>
            </a:r>
            <a:endParaRPr sz="3000">
              <a:solidFill>
                <a:srgbClr val="1F386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9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75" y="1328625"/>
            <a:ext cx="7742701" cy="14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6932925" y="2985400"/>
            <a:ext cx="11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4"/>
              </a:rPr>
              <a:t>Solution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Questions from the class</a:t>
            </a:r>
            <a:endParaRPr/>
          </a:p>
        </p:txBody>
      </p:sp>
      <p:sp>
        <p:nvSpPr>
          <p:cNvPr id="73" name="Google Shape;73;p11"/>
          <p:cNvSpPr txBox="1"/>
          <p:nvPr/>
        </p:nvSpPr>
        <p:spPr>
          <a:xfrm>
            <a:off x="2877300" y="2175750"/>
            <a:ext cx="33894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000"/>
              <a:t>No questions for today</a:t>
            </a:r>
            <a:endParaRPr i="1"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Task 6*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50" y="960425"/>
            <a:ext cx="5115000" cy="3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>
            <a:off x="6015575" y="854275"/>
            <a:ext cx="2616300" cy="3541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6015575" y="3962500"/>
            <a:ext cx="26163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Task 6</a:t>
            </a:r>
            <a:endParaRPr b="1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4">
            <a:alphaModFix/>
          </a:blip>
          <a:srcRect b="4790" l="5214" r="15046" t="2737"/>
          <a:stretch/>
        </p:blipFill>
        <p:spPr>
          <a:xfrm>
            <a:off x="6129225" y="960425"/>
            <a:ext cx="2389001" cy="29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– Oleg Bulichev</a:t>
            </a:r>
            <a:endParaRPr/>
          </a:p>
        </p:txBody>
      </p:sp>
      <p:sp>
        <p:nvSpPr>
          <p:cNvPr id="263" name="Google Shape;263;p39"/>
          <p:cNvSpPr txBox="1"/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Deserve “A” grade!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218450"/>
            <a:ext cx="7762602" cy="43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688" y="178300"/>
            <a:ext cx="5716624" cy="42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288" y="225550"/>
            <a:ext cx="3233425" cy="42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Matrix rank: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24375" y="960425"/>
            <a:ext cx="8256600" cy="3461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89" r="-149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</a:pPr>
            <a:r>
              <a:rPr lang="ru"/>
              <a:t> 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Matrix rank: motivation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24376" y="960475"/>
            <a:ext cx="70161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Computation of the number of solutions of a system of linear equations.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Analysis of the linear dependency of rows and columns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Applications in Control Theory (next year): observability and controllability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matrix rank: how to find</a:t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424376" y="960475"/>
            <a:ext cx="67998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are 3 ways: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AutoNum type="arabicPeriod"/>
            </a:pPr>
            <a:r>
              <a:rPr b="1"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Look</a:t>
            </a:r>
            <a:r>
              <a:rPr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at matrix and </a:t>
            </a:r>
            <a:r>
              <a:rPr b="1"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find linear dependencies</a:t>
            </a:r>
            <a:endParaRPr b="1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AutoNum type="arabicPeriod"/>
            </a:pPr>
            <a:r>
              <a:rPr b="1"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Reduced form</a:t>
            </a:r>
            <a:r>
              <a:rPr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(transform matrix to triangular form)</a:t>
            </a:r>
            <a:br>
              <a:rPr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(using Gaussian approach for finding inverse matrix)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AutoNum type="arabicPeriod"/>
            </a:pPr>
            <a:r>
              <a:rPr b="1"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Minor method</a:t>
            </a:r>
            <a:r>
              <a:rPr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(метод окаймляющих миноров) </a:t>
            </a:r>
            <a:r>
              <a:rPr i="1" lang="ru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 popular in western education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s template made by Lev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